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7" r:id="rId4"/>
    <p:sldId id="258" r:id="rId5"/>
    <p:sldId id="260" r:id="rId6"/>
    <p:sldId id="263" r:id="rId7"/>
    <p:sldId id="267" r:id="rId8"/>
    <p:sldId id="271" r:id="rId9"/>
    <p:sldId id="269" r:id="rId10"/>
    <p:sldId id="275" r:id="rId11"/>
    <p:sldId id="274" r:id="rId12"/>
    <p:sldId id="262" r:id="rId13"/>
    <p:sldId id="264" r:id="rId14"/>
    <p:sldId id="265" r:id="rId15"/>
  </p:sldIdLst>
  <p:sldSz cx="14630400" cy="8229600"/>
  <p:notesSz cx="8229600" cy="14630400"/>
  <p:embeddedFontLst>
    <p:embeddedFont>
      <p:font typeface="Source Sans Pro" panose="020B0503030403020204" pitchFamily="34" charset="0"/>
      <p:regular r:id="rId17"/>
      <p:bold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548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9F076-2142-6A6C-0E1D-4812C680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C2CFB-2F59-1C15-A3B4-90AE7A85F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BCC41-61B0-0357-D685-4DFDDBD46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C027B-834E-E11D-6A48-EC7979949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98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4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8372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Manipulador Robótico RRR: Precisão em Três Dimensões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65772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Integrantes: </a:t>
            </a: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João Gustavo Cavalcanti Beltrão da Silva1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Davi Viana Gouveia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José Lucas Bessa de Oliveira.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67570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Professor: </a:t>
            </a: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Caio Vinicios Pinheiro Vital</a:t>
            </a:r>
            <a:endParaRPr lang="en-US" sz="19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23F83C-FDCC-4932-8432-2F4A1CD89BAB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72DAE-8D61-535B-77B4-83818B21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264351-3AAB-7B2D-DCB9-56696373B58B}"/>
              </a:ext>
            </a:extLst>
          </p:cNvPr>
          <p:cNvSpPr/>
          <p:nvPr/>
        </p:nvSpPr>
        <p:spPr>
          <a:xfrm>
            <a:off x="863798" y="1331595"/>
            <a:ext cx="1139428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Posições de Teste do Manipulador RRR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FDAE9B-18D2-5E98-E886-05977A36CF03}"/>
              </a:ext>
            </a:extLst>
          </p:cNvPr>
          <p:cNvSpPr/>
          <p:nvPr/>
        </p:nvSpPr>
        <p:spPr>
          <a:xfrm>
            <a:off x="863798" y="2526506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imagens a seguir demonstram algumas das posições que configuramos para testar a precisão e a funcionalidade do nosso manipulador robótico RRR.</a:t>
            </a:r>
            <a:endParaRPr lang="en-US" sz="19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F500AB9-74DA-1AE4-80D6-3BEB55D9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8" y="3702606"/>
            <a:ext cx="4164211" cy="2961918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CE26242-344B-0951-760B-75E3D3598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035" y="3702606"/>
            <a:ext cx="4164211" cy="2961918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33D697C-D443-E9DE-55AB-A2B01140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652" y="3702606"/>
            <a:ext cx="4164211" cy="296191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40B7951-6B82-8653-6627-2D6E04C3021E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56039F7-0838-3CED-7572-963726EEDA41}"/>
              </a:ext>
            </a:extLst>
          </p:cNvPr>
          <p:cNvSpPr/>
          <p:nvPr/>
        </p:nvSpPr>
        <p:spPr>
          <a:xfrm>
            <a:off x="863798" y="6828720"/>
            <a:ext cx="4171831" cy="113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Manipulador na posição inicial dos nossos cálculos (0, 0, 0).</a:t>
            </a:r>
            <a:endParaRPr lang="en-US" sz="19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14B98AC-5223-2D78-F344-A6C779100C41}"/>
              </a:ext>
            </a:extLst>
          </p:cNvPr>
          <p:cNvSpPr/>
          <p:nvPr/>
        </p:nvSpPr>
        <p:spPr>
          <a:xfrm>
            <a:off x="5233035" y="6826745"/>
            <a:ext cx="4171831" cy="113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Manipulador na posição (90, -45, -45).</a:t>
            </a:r>
            <a:endParaRPr lang="en-US" sz="19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1D2954D5-45B2-8B82-EF69-2EE092333D21}"/>
              </a:ext>
            </a:extLst>
          </p:cNvPr>
          <p:cNvSpPr/>
          <p:nvPr/>
        </p:nvSpPr>
        <p:spPr>
          <a:xfrm>
            <a:off x="9594652" y="6828720"/>
            <a:ext cx="4171831" cy="113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Manipulador na posição (130, -80, 90).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0380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2B05CE-80E3-4323-BD7A-8E43C2C7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4630398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1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601825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Desafios na Construção do Manipulador RRR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2361" y="1396841"/>
            <a:ext cx="13045678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1481733"/>
            <a:ext cx="565904" cy="5659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2361" y="2151067"/>
            <a:ext cx="400966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Controle de Motores de Passo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2361" y="2641759"/>
            <a:ext cx="4159925" cy="169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 dos principais desafios foi o controle preciso dos motores de passo, que demandou a utilização de drivers dedicados para garantir a movimentação suave e exata de cada junta.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78" y="1396841"/>
            <a:ext cx="565904" cy="5659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237" y="2047637"/>
            <a:ext cx="4159925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Modificação de Motores 28BYJ-48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35237" y="2641759"/>
            <a:ext cx="4159925" cy="203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otimizar o desempenho e a compatibilidade com nossos sistemas, todos os motores 28BYJ-48 foram modificados para funcionar como motores bipolares, uma etapa crucial que exigiu conhecimento técnico aprofundado.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705" y="1396841"/>
            <a:ext cx="565904" cy="5659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33705" y="1964613"/>
            <a:ext cx="4159925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Integração Mecânica e Precisão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33705" y="2690813"/>
            <a:ext cx="4159925" cy="169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Assegurar o alinhamento perfeito e a rigidez estrutural foi fundamental para minimizar folgas e garantir a precisão de posicionamento, um aspecto crítico na montagem do manipulador.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2361" y="4989860"/>
            <a:ext cx="13045678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Fazer o manipulador robótico RRR de 3 GDL funcionar foi cheio de altos e baixos. Surgiram vários problemas técnicos no caminho, e a gente teve que quebrar a cabeça pra resolver. Com bastante tentativa, erro e dedicação, conseguimos contornar os obstáculos e fazer o projeto andar.</a:t>
            </a:r>
            <a:endParaRPr lang="en-US" sz="175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C4D6BD8-5809-4D26-BEA2-1A3F6F4D642B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790" y="799267"/>
            <a:ext cx="13032819" cy="129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Conclusão: A Jornada de Construção e Descoberta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8790" y="2552462"/>
            <a:ext cx="1303281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Ao longo da apresentação, mostramos em detalhes o funcionamento do manipulador robótico RRR. Começamos entendendo sua </a:t>
            </a:r>
            <a:r>
              <a:rPr lang="en-US" sz="17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estrutura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formada por três juntas rotacionais, que permitem movimentos ágeis e precisos no espaço tridimensional.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8790" y="3493770"/>
            <a:ext cx="1303281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 seguida, mergulhamos nos conceitos de Cinemática Direta e Inversa, explicando como calcular a posição do braço a partir dos ângulos das juntas e também como descobrir esses ângulos para alcançar um ponto específico. Para isso, utilizamos ferramentas como as Matrizes de Transformação Homogênea e os Parâmetros de Denavit-Hartenberg, que foram fundamentais para organizar e resolver os cálculos.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8790" y="5119687"/>
            <a:ext cx="1303281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Além da parte teórica, enfrentamos na </a:t>
            </a:r>
            <a:r>
              <a:rPr lang="en-US" sz="17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prática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vários desafios na construção do sistema. Desde o controle dos motores de passo até a montagem mecânica do braço, cada etapa exigiu bastante teste, adaptação e paciência. Esses momentos serviram como aprendizado e fortaleceram ainda mais o projeto.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8790" y="6403300"/>
            <a:ext cx="1303281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Também destacamos o uso das bibliotecas controlMotor e math.h. A primeira foi essencial para o controle físico do braço robótico, e a segunda, para realizar os cálculos matemáticos que tornam o sistema inteligente. Essa experiência mostrou como teoria e </a:t>
            </a:r>
            <a:r>
              <a:rPr lang="en-US" sz="17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prática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andam juntas na robótica e como, com esforço e as ferramentas certas, é possível transformar ideias em resultados concretos.</a:t>
            </a:r>
            <a:endParaRPr lang="en-US" sz="175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9F4869-D2F2-4B89-8DF9-AEAF063036EE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863798" y="3063002"/>
            <a:ext cx="12902803" cy="210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50"/>
              </a:lnSpc>
              <a:buNone/>
            </a:pPr>
            <a:r>
              <a:rPr lang="en-US" sz="1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Obrigado!</a:t>
            </a:r>
            <a:endParaRPr lang="en-US" sz="13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60537"/>
            <a:ext cx="61502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Acompanhe o Projeto no GitHub!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10557"/>
            <a:ext cx="6150293" cy="29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um acompanhamento mais detalhado e transparente do projeto do manipulador RRR, elaboramos um repositório completo no GitHub. Lá, você encontrará todo o código-fonte, esquemas eletrônicos, modelos 3D, documentação e um histórico detalhado das nossas implementações. Encorajamos a comunidade a explorar, contribuir e aprimorar esta iniciativa.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1811655"/>
            <a:ext cx="6150293" cy="40139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3929" y="610326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14583C-4137-4444-B5C1-481F7ABA32CC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3C65A79-4E96-4003-92E7-E9707E35C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253821"/>
            <a:ext cx="2408478" cy="24084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65848"/>
            <a:ext cx="708112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Manipulador RRR: A Base do Movimento Preciso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63798" y="2249805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3657540" y="1910120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11" y="2095262"/>
            <a:ext cx="296108" cy="3701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095" y="2897267"/>
            <a:ext cx="518731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Três Juntas Rotacionais (Revolutas)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1095" y="3395901"/>
            <a:ext cx="577334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Cada junta permite rotação em torno de um eixo fixo, proporcionando flexibilidade.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549" y="2249805"/>
            <a:ext cx="6328053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232291" y="1910120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461" y="2095262"/>
            <a:ext cx="296108" cy="3701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15845" y="2897267"/>
            <a:ext cx="286226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Posicionamento 3D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715845" y="3395901"/>
            <a:ext cx="577346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Garante 3 GDL essenciais para o posicionamento preciso no espaço tridimensional.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3798" y="5000030"/>
            <a:ext cx="6327934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3657540" y="4660344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711" y="4845487"/>
            <a:ext cx="296108" cy="3701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41095" y="5647492"/>
            <a:ext cx="29110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Agilidade e Alcance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141095" y="6146125"/>
            <a:ext cx="577334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Estrutura otimizada para movimentos rápidos e grande área de trabalho.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7438549" y="5000030"/>
            <a:ext cx="6328053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10232291" y="4660344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4461" y="4845487"/>
            <a:ext cx="296108" cy="37016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15845" y="5647492"/>
            <a:ext cx="301037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Aplicações Versáteis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715845" y="6146125"/>
            <a:ext cx="577346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 para soldagem e tarefas de "pick-and-place" leves.</a:t>
            </a:r>
            <a:endParaRPr lang="en-US" sz="19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F19846F-137D-4CCB-822D-939EE1E3CD85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5455"/>
            <a:ext cx="776573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Cinemática Direta: Mapeando o Movimento Robótico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1635800"/>
            <a:ext cx="682549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Cinemática Direta é a função matemática que transforma os ângulos das juntas de um robô na posição e orientação exatas de sua ferramenta final (TCP) no espaço cartesiano.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968347"/>
            <a:ext cx="682549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Entrada: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Ângulos de cada junta (θ1, θ2, θ3).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424833"/>
            <a:ext cx="682549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Saída: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Coordenadas (x, y, z) e orientação da ferramenta.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881318"/>
            <a:ext cx="682549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Crucial para simulação, planejamento de trajetória e visualização em ambientes virtuais.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33" y="1691402"/>
            <a:ext cx="5474970" cy="54749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EADD8E1-56EF-4BFE-876D-DA7975244235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5455"/>
            <a:ext cx="75905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Cinemática Inversa: O Desafio do Controle Robótico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691402"/>
            <a:ext cx="5474970" cy="54749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48607" y="1635800"/>
            <a:ext cx="682549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Cinemática Inversa resolve o problema oposto da direta: dados uma posição e orientação desejadas para a ferramenta (TCP), quais são os ângulos que cada junta do robô deve assumir?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948607" y="2968347"/>
            <a:ext cx="682549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Entrada: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Posição (x, y, z) e orientação da ferramenta no espaço cartesiano.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48607" y="3794998"/>
            <a:ext cx="682549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Saída: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Conjuntos de ângulos (θ1, θ2, θ3) para cada junta.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48607" y="4251484"/>
            <a:ext cx="6825496" cy="2944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Métodos de solução:</a:t>
            </a:r>
          </a:p>
          <a:p>
            <a:pPr marL="800100" lvl="1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Analítico</a:t>
            </a:r>
          </a:p>
          <a:p>
            <a:pPr marL="1257300" lvl="2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Geométrico</a:t>
            </a:r>
          </a:p>
          <a:p>
            <a:pPr marL="1257300" lvl="2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Algébrico</a:t>
            </a:r>
          </a:p>
          <a:p>
            <a:pPr marL="800100" lvl="1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Numérico</a:t>
            </a:r>
          </a:p>
          <a:p>
            <a:pPr marL="800100" lvl="1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Jacobiano</a:t>
            </a:r>
          </a:p>
          <a:p>
            <a:pPr marL="1257300" lvl="2" indent="-342900">
              <a:lnSpc>
                <a:spcPts val="2900"/>
              </a:lnSpc>
              <a:buSzPct val="100000"/>
              <a:buChar char="•"/>
            </a:pPr>
            <a:endParaRPr lang="en-US" sz="19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</a:endParaRPr>
          </a:p>
          <a:p>
            <a:pPr lvl="2">
              <a:lnSpc>
                <a:spcPts val="2900"/>
              </a:lnSpc>
              <a:buSzPct val="100000"/>
            </a:pPr>
            <a:endParaRPr lang="en-US" sz="19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</a:endParaRPr>
          </a:p>
          <a:p>
            <a:pPr lvl="2">
              <a:lnSpc>
                <a:spcPts val="2900"/>
              </a:lnSpc>
              <a:buSzPct val="100000"/>
            </a:pPr>
            <a:endParaRPr lang="en-US" sz="19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</a:endParaRPr>
          </a:p>
          <a:p>
            <a:pPr lvl="2">
              <a:lnSpc>
                <a:spcPts val="2900"/>
              </a:lnSpc>
              <a:buSzPct val="100000"/>
            </a:pPr>
            <a:endParaRPr lang="en-US" sz="190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1257300" lvl="2" indent="-342900">
              <a:lnSpc>
                <a:spcPts val="29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92C1BA4-0942-42B9-9E6A-BEF884CB2C63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861" y="620673"/>
            <a:ext cx="610612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Representações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89861" y="1392555"/>
            <a:ext cx="1305067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Fizemos algumas representações ao longo do projeto justamente pra facilitar o entendimento do funcionamento do manipulador e da parte eletrônica. Isso ajudou a visualizar melhor a estrutura, os componentes e como tudo se conecta.</a:t>
            </a:r>
            <a:endParaRPr lang="en-US" sz="175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860" y="2446884"/>
            <a:ext cx="4990329" cy="27519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9861" y="5368171"/>
            <a:ext cx="638425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Estrutura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9861" y="5791319"/>
            <a:ext cx="6384250" cy="169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Fizemos uma representação dos principais componentes do sistema, como a fonte de alimentação, o Arduino, os drivers dos motores e as conexões entre eles. Isso ajudou a ter uma visão clara de como tudo está interligado e facilitou o planejamento da montagem e da parte elétrica do projeto</a:t>
            </a:r>
            <a:endParaRPr lang="en-US" sz="1750" dirty="0"/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56170" y="2446885"/>
            <a:ext cx="3430284" cy="27519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170" y="5368171"/>
            <a:ext cx="63843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Diagrama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56171" y="5791319"/>
            <a:ext cx="6384369" cy="194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Fizemos também fez um diagrama elétrico pra deixar mais claro como os componentes estão ligados entre si. Isso facilitou bastante na hora de montar tudo e garantiu que as conexões estivessem certas, sem erro.</a:t>
            </a:r>
          </a:p>
        </p:txBody>
      </p:sp>
      <p:sp>
        <p:nvSpPr>
          <p:cNvPr id="10" name="Text 6"/>
          <p:cNvSpPr/>
          <p:nvPr/>
        </p:nvSpPr>
        <p:spPr>
          <a:xfrm>
            <a:off x="789861" y="7315081"/>
            <a:ext cx="1305067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C5A3D83-61BB-4CDA-8227-60A4E5E7F0CF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861" y="620673"/>
            <a:ext cx="610612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Bibliotecas Essenciais: controlMotor e math.h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89861" y="1392555"/>
            <a:ext cx="1305067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dar vida ao nosso manipulador RRR e garantir seus movimentos precisos, contamos com duas bibliotecas de programação fundamentais, cada uma com um papel crucial no funcionamento do sistema.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61" y="2323624"/>
            <a:ext cx="3702844" cy="2288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9861" y="4894183"/>
            <a:ext cx="638425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Biblioteca controlMotor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9861" y="5368171"/>
            <a:ext cx="6384250" cy="169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 </a:t>
            </a:r>
            <a:r>
              <a:rPr lang="en-US" sz="17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biblioteca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foi essencial para gerenciar a movimentação de cada junta do manipulador. Ela nos permitiu controlar os motores de passo com a precisão necessária, garantindo que cada rotação e posição fosse executada conforme planejado. É o coração do movimento físico do robô.</a:t>
            </a:r>
            <a:endParaRPr lang="en-US" sz="1750" dirty="0"/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227" y="2323624"/>
            <a:ext cx="3344730" cy="2288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170" y="4894183"/>
            <a:ext cx="638436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Biblioteca cinematic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56170" y="5368171"/>
            <a:ext cx="6384369" cy="194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pt-BR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biblioteca cinematic foi desenvolvida para encapsular todas as operações complexas de cinemática direta e inversa. Ela unifica as funções matemáticas necessárias, como as trigonométricas e operações com matrizes, facilitando a aplicação dos modelos DH para o cálculo preciso das posições e orientações do robô no espaço 3D.</a:t>
            </a:r>
          </a:p>
        </p:txBody>
      </p:sp>
      <p:sp>
        <p:nvSpPr>
          <p:cNvPr id="10" name="Text 6"/>
          <p:cNvSpPr/>
          <p:nvPr/>
        </p:nvSpPr>
        <p:spPr>
          <a:xfrm>
            <a:off x="789861" y="7315081"/>
            <a:ext cx="1305067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C5A3D83-61BB-4CDA-8227-60A4E5E7F0CF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373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293" y="926783"/>
            <a:ext cx="12961501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Comunicação Serial: Entrada e Saída de Dados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821292" y="2345412"/>
            <a:ext cx="620768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Entrada Serial: Comandos para o Robô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821293" y="3417808"/>
            <a:ext cx="6207681" cy="175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Através da porta serial, nosso programa recebe os comandos e dados necessários para o controle do manipulador RRR. Isso permite que enviemos, por exemplo, os ângulos desejados para cada junta (θ1, θ2, θ3) ou coordenadas cartesianas (x, y, z) para a cinemática inversa.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485903" y="2354077"/>
            <a:ext cx="519969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Saída Serial: Feedback e Status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575113" y="3417808"/>
            <a:ext cx="6207681" cy="175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comunicação serial também é usada para fornecer feedback ao usuário. O programa envia informações cruciais, como a posição atual das juntas, coordenadas do TCP (Tool Center Point) em tempo real, ou mensagens de status e erro, garantindo transparência na operação do robô.</a:t>
            </a:r>
            <a:endParaRPr lang="en-US" sz="1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9F82E0A-092E-43FB-809C-287FFAE4730F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31595"/>
            <a:ext cx="1139428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Comunicação Serial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26506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Demonstrando na Prática como implementamos em nosso projeto.</a:t>
            </a:r>
            <a:endParaRPr lang="en-US" sz="190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418" y="3545397"/>
            <a:ext cx="4164211" cy="1629473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33035" y="3258007"/>
            <a:ext cx="4164211" cy="2221642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99818" y="3258007"/>
            <a:ext cx="4164211" cy="220425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9213B28-5CD3-4701-92C1-B405316AF7E8}"/>
              </a:ext>
            </a:extLst>
          </p:cNvPr>
          <p:cNvSpPr/>
          <p:nvPr/>
        </p:nvSpPr>
        <p:spPr>
          <a:xfrm>
            <a:off x="12259340" y="7196267"/>
            <a:ext cx="2275367" cy="935665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8433445-CE62-4C50-B557-860CFB9A3467}"/>
              </a:ext>
            </a:extLst>
          </p:cNvPr>
          <p:cNvSpPr/>
          <p:nvPr/>
        </p:nvSpPr>
        <p:spPr>
          <a:xfrm>
            <a:off x="871418" y="5691680"/>
            <a:ext cx="4171831" cy="113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Cabeçalho do Programa.</a:t>
            </a:r>
            <a:endParaRPr lang="en-US" sz="19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F14F4AD-0ADE-4EA9-A34D-0BE3A70315A6}"/>
              </a:ext>
            </a:extLst>
          </p:cNvPr>
          <p:cNvSpPr/>
          <p:nvPr/>
        </p:nvSpPr>
        <p:spPr>
          <a:xfrm>
            <a:off x="5233035" y="5691679"/>
            <a:ext cx="4171831" cy="113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Exemplos de Cinemática Direta e Inversa.</a:t>
            </a:r>
            <a:endParaRPr lang="en-US" sz="19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8A199E4F-5F17-4A9D-B1A7-DB3EEFEEF192}"/>
              </a:ext>
            </a:extLst>
          </p:cNvPr>
          <p:cNvSpPr/>
          <p:nvPr/>
        </p:nvSpPr>
        <p:spPr>
          <a:xfrm>
            <a:off x="9594770" y="5696793"/>
            <a:ext cx="4171831" cy="113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pt-BR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Exemplos de Cinemática Direta e Inversa.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1227</Words>
  <Application>Microsoft Office PowerPoint</Application>
  <PresentationFormat>Personalizar</PresentationFormat>
  <Paragraphs>86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Source Sans Pro</vt:lpstr>
      <vt:lpstr>Arial</vt:lpstr>
      <vt:lpstr>Montserrat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PEDRO VINICIUS DA SILVA SOUZA</cp:lastModifiedBy>
  <cp:revision>16</cp:revision>
  <dcterms:created xsi:type="dcterms:W3CDTF">2025-07-09T00:49:55Z</dcterms:created>
  <dcterms:modified xsi:type="dcterms:W3CDTF">2025-07-09T17:00:50Z</dcterms:modified>
</cp:coreProperties>
</file>